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Roboto"/>
      <p:regular r:id="rId13"/>
      <p:bold r:id="rId14"/>
      <p:italic r:id="rId15"/>
      <p:boldItalic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oboto-regular.fntdata"/><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italic.fntdata"/><Relationship Id="rId14" Type="http://schemas.openxmlformats.org/officeDocument/2006/relationships/font" Target="fonts/Roboto-bold.fntdata"/><Relationship Id="rId16"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gif>
</file>

<file path=ppt/media/image17.gif>
</file>

<file path=ppt/media/image18.png>
</file>

<file path=ppt/media/image2.png>
</file>

<file path=ppt/media/image3.png>
</file>

<file path=ppt/media/image4.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34046ef0873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34046ef0873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34871cfe49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34871cfe49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34871cfe49e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34871cfe49e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34046ef0873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34046ef0873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34871cfe49e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34871cfe49e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34871cfe49e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34871cfe49e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4046ef0873_1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4046ef0873_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4.gif"/><Relationship Id="rId6"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14.png"/><Relationship Id="rId5" Type="http://schemas.openxmlformats.org/officeDocument/2006/relationships/image" Target="../media/image4.gif"/><Relationship Id="rId6"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18.png"/><Relationship Id="rId5" Type="http://schemas.openxmlformats.org/officeDocument/2006/relationships/image" Target="../media/image16.gif"/><Relationship Id="rId6"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7.gif"/><Relationship Id="rId6"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744575"/>
            <a:ext cx="8520600" cy="9234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AI Assignment 2</a:t>
            </a:r>
            <a:endParaRPr/>
          </a:p>
        </p:txBody>
      </p:sp>
      <p:sp>
        <p:nvSpPr>
          <p:cNvPr id="55" name="Google Shape;55;p13"/>
          <p:cNvSpPr txBox="1"/>
          <p:nvPr>
            <p:ph idx="1" type="subTitle"/>
          </p:nvPr>
        </p:nvSpPr>
        <p:spPr>
          <a:xfrm>
            <a:off x="235650" y="2174575"/>
            <a:ext cx="8672700" cy="12879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0"/>
              </a:spcAft>
              <a:buNone/>
            </a:pPr>
            <a:r>
              <a:rPr lang="en"/>
              <a:t>Yashraj Motwani - CS24M104</a:t>
            </a:r>
            <a:endParaRPr/>
          </a:p>
          <a:p>
            <a:pPr indent="0" lvl="0" marL="0" rtl="0" algn="ctr">
              <a:lnSpc>
                <a:spcPct val="115000"/>
              </a:lnSpc>
              <a:spcBef>
                <a:spcPts val="0"/>
              </a:spcBef>
              <a:spcAft>
                <a:spcPts val="0"/>
              </a:spcAft>
              <a:buNone/>
            </a:pPr>
            <a:r>
              <a:rPr lang="en"/>
              <a:t>M Yashwanth Kumar - CS24M122</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pic>
        <p:nvPicPr>
          <p:cNvPr id="60" name="Google Shape;60;p14"/>
          <p:cNvPicPr preferRelativeResize="0"/>
          <p:nvPr/>
        </p:nvPicPr>
        <p:blipFill>
          <a:blip r:embed="rId3">
            <a:alphaModFix/>
          </a:blip>
          <a:stretch>
            <a:fillRect/>
          </a:stretch>
        </p:blipFill>
        <p:spPr>
          <a:xfrm>
            <a:off x="275325" y="2571750"/>
            <a:ext cx="2892778" cy="2250025"/>
          </a:xfrm>
          <a:prstGeom prst="rect">
            <a:avLst/>
          </a:prstGeom>
          <a:noFill/>
          <a:ln>
            <a:noFill/>
          </a:ln>
        </p:spPr>
      </p:pic>
      <p:pic>
        <p:nvPicPr>
          <p:cNvPr id="61" name="Google Shape;61;p14"/>
          <p:cNvPicPr preferRelativeResize="0"/>
          <p:nvPr/>
        </p:nvPicPr>
        <p:blipFill>
          <a:blip r:embed="rId4">
            <a:alphaModFix/>
          </a:blip>
          <a:stretch>
            <a:fillRect/>
          </a:stretch>
        </p:blipFill>
        <p:spPr>
          <a:xfrm>
            <a:off x="275325" y="185950"/>
            <a:ext cx="2892773" cy="2169605"/>
          </a:xfrm>
          <a:prstGeom prst="rect">
            <a:avLst/>
          </a:prstGeom>
          <a:noFill/>
          <a:ln>
            <a:noFill/>
          </a:ln>
        </p:spPr>
      </p:pic>
      <p:pic>
        <p:nvPicPr>
          <p:cNvPr id="62" name="Google Shape;62;p14"/>
          <p:cNvPicPr preferRelativeResize="0"/>
          <p:nvPr/>
        </p:nvPicPr>
        <p:blipFill>
          <a:blip r:embed="rId5">
            <a:alphaModFix/>
          </a:blip>
          <a:stretch>
            <a:fillRect/>
          </a:stretch>
        </p:blipFill>
        <p:spPr>
          <a:xfrm>
            <a:off x="6713473" y="166225"/>
            <a:ext cx="2169627" cy="2169600"/>
          </a:xfrm>
          <a:prstGeom prst="rect">
            <a:avLst/>
          </a:prstGeom>
          <a:noFill/>
          <a:ln>
            <a:noFill/>
          </a:ln>
        </p:spPr>
      </p:pic>
      <p:sp>
        <p:nvSpPr>
          <p:cNvPr id="63" name="Google Shape;63;p14"/>
          <p:cNvSpPr txBox="1"/>
          <p:nvPr/>
        </p:nvSpPr>
        <p:spPr>
          <a:xfrm>
            <a:off x="3265225" y="435750"/>
            <a:ext cx="3183600" cy="423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1"/>
                </a:solidFill>
              </a:rPr>
              <a:t>DFBnB (Depth-First Branch and Bound)</a:t>
            </a:r>
            <a:r>
              <a:rPr lang="en" sz="1000">
                <a:solidFill>
                  <a:schemeClr val="dk1"/>
                </a:solidFill>
              </a:rPr>
              <a:t> is a variant of depth-first search that prunes suboptimal paths using a bound (threshold).</a:t>
            </a:r>
            <a:endParaRPr sz="1000">
              <a:solidFill>
                <a:schemeClr val="dk1"/>
              </a:solidFill>
            </a:endParaRPr>
          </a:p>
          <a:p>
            <a:pPr indent="0" lvl="0" marL="0" rtl="0" algn="l">
              <a:spcBef>
                <a:spcPts val="0"/>
              </a:spcBef>
              <a:spcAft>
                <a:spcPts val="0"/>
              </a:spcAft>
              <a:buNone/>
            </a:pPr>
            <a:r>
              <a:t/>
            </a:r>
            <a:endParaRPr sz="1000">
              <a:solidFill>
                <a:schemeClr val="dk1"/>
              </a:solidFill>
            </a:endParaRPr>
          </a:p>
          <a:p>
            <a:pPr indent="0" lvl="0" marL="0" rtl="0" algn="l">
              <a:spcBef>
                <a:spcPts val="0"/>
              </a:spcBef>
              <a:spcAft>
                <a:spcPts val="0"/>
              </a:spcAft>
              <a:buNone/>
            </a:pPr>
            <a:r>
              <a:rPr lang="en" sz="1000">
                <a:solidFill>
                  <a:schemeClr val="dk1"/>
                </a:solidFill>
              </a:rPr>
              <a:t>We have implemented the informed version of DFBnB (Depth-First Branch and Bound) functions by using the </a:t>
            </a:r>
            <a:r>
              <a:rPr b="1" lang="en" sz="1000">
                <a:solidFill>
                  <a:schemeClr val="dk1"/>
                </a:solidFill>
              </a:rPr>
              <a:t>Manhattan distance</a:t>
            </a:r>
            <a:r>
              <a:rPr lang="en" sz="1000">
                <a:solidFill>
                  <a:schemeClr val="dk1"/>
                </a:solidFill>
              </a:rPr>
              <a:t> as a heuristic. </a:t>
            </a:r>
            <a:endParaRPr sz="1000">
              <a:solidFill>
                <a:schemeClr val="dk1"/>
              </a:solidFill>
            </a:endParaRPr>
          </a:p>
          <a:p>
            <a:pPr indent="0" lvl="0" marL="0" rtl="0" algn="l">
              <a:spcBef>
                <a:spcPts val="0"/>
              </a:spcBef>
              <a:spcAft>
                <a:spcPts val="0"/>
              </a:spcAft>
              <a:buNone/>
            </a:pPr>
            <a:r>
              <a:rPr lang="en" sz="1000">
                <a:solidFill>
                  <a:schemeClr val="dk1"/>
                </a:solidFill>
              </a:rPr>
              <a:t>This heuristic estimates the remaining cost to reach the goal by calculating the number of horizontal and vertical steps needed. With this heuristic, DFBnB prunes suboptimal paths more effectively, exploring only those that are likely to lead to an optimal solution.</a:t>
            </a:r>
            <a:endParaRPr sz="1000">
              <a:solidFill>
                <a:schemeClr val="dk1"/>
              </a:solidFill>
            </a:endParaRPr>
          </a:p>
          <a:p>
            <a:pPr indent="0" lvl="0" marL="0" rtl="0" algn="l">
              <a:spcBef>
                <a:spcPts val="0"/>
              </a:spcBef>
              <a:spcAft>
                <a:spcPts val="0"/>
              </a:spcAft>
              <a:buNone/>
            </a:pPr>
            <a:r>
              <a:t/>
            </a:r>
            <a:endParaRPr sz="1000">
              <a:solidFill>
                <a:schemeClr val="dk1"/>
              </a:solidFill>
            </a:endParaRPr>
          </a:p>
          <a:p>
            <a:pPr indent="0" lvl="0" marL="0" rtl="0" algn="l">
              <a:spcBef>
                <a:spcPts val="0"/>
              </a:spcBef>
              <a:spcAft>
                <a:spcPts val="0"/>
              </a:spcAft>
              <a:buNone/>
            </a:pPr>
            <a:r>
              <a:rPr lang="en" sz="1000">
                <a:solidFill>
                  <a:schemeClr val="dk1"/>
                </a:solidFill>
              </a:rPr>
              <a:t>In each iteration, we have changed the position of the goal state. </a:t>
            </a:r>
            <a:endParaRPr sz="1000">
              <a:solidFill>
                <a:schemeClr val="dk1"/>
              </a:solidFill>
            </a:endParaRPr>
          </a:p>
          <a:p>
            <a:pPr indent="0" lvl="0" marL="0" rtl="0" algn="l">
              <a:spcBef>
                <a:spcPts val="0"/>
              </a:spcBef>
              <a:spcAft>
                <a:spcPts val="0"/>
              </a:spcAft>
              <a:buNone/>
            </a:pPr>
            <a:r>
              <a:t/>
            </a:r>
            <a:endParaRPr sz="1000">
              <a:solidFill>
                <a:schemeClr val="dk1"/>
              </a:solidFill>
            </a:endParaRPr>
          </a:p>
          <a:p>
            <a:pPr indent="0" lvl="0" marL="0" rtl="0" algn="l">
              <a:spcBef>
                <a:spcPts val="0"/>
              </a:spcBef>
              <a:spcAft>
                <a:spcPts val="0"/>
              </a:spcAft>
              <a:buNone/>
            </a:pPr>
            <a:r>
              <a:rPr lang="en" sz="1000">
                <a:solidFill>
                  <a:schemeClr val="dk1"/>
                </a:solidFill>
              </a:rPr>
              <a:t>The 1st graph shows the </a:t>
            </a:r>
            <a:r>
              <a:rPr b="1" lang="en" sz="1000">
                <a:solidFill>
                  <a:schemeClr val="dk1"/>
                </a:solidFill>
              </a:rPr>
              <a:t>execution time</a:t>
            </a:r>
            <a:r>
              <a:rPr lang="en" sz="1000">
                <a:solidFill>
                  <a:schemeClr val="dk1"/>
                </a:solidFill>
              </a:rPr>
              <a:t> for each of the 5 independent runs of the DFBnB algorithm.</a:t>
            </a:r>
            <a:br>
              <a:rPr lang="en" sz="1000">
                <a:solidFill>
                  <a:schemeClr val="dk1"/>
                </a:solidFill>
              </a:rPr>
            </a:br>
            <a:endParaRPr sz="1000">
              <a:solidFill>
                <a:schemeClr val="dk1"/>
              </a:solidFill>
            </a:endParaRPr>
          </a:p>
          <a:p>
            <a:pPr indent="0" lvl="0" marL="0" rtl="0" algn="l">
              <a:spcBef>
                <a:spcPts val="0"/>
              </a:spcBef>
              <a:spcAft>
                <a:spcPts val="0"/>
              </a:spcAft>
              <a:buNone/>
            </a:pPr>
            <a:r>
              <a:rPr lang="en" sz="1000">
                <a:solidFill>
                  <a:schemeClr val="dk1"/>
                </a:solidFill>
              </a:rPr>
              <a:t>The 2nd graph shows the total number of nodes covered by the algorithm in each iteration to go to the goal state.</a:t>
            </a:r>
            <a:endParaRPr sz="1000">
              <a:solidFill>
                <a:schemeClr val="dk1"/>
              </a:solidFill>
            </a:endParaRPr>
          </a:p>
          <a:p>
            <a:pPr indent="0" lvl="0" marL="0" rtl="0" algn="l">
              <a:spcBef>
                <a:spcPts val="0"/>
              </a:spcBef>
              <a:spcAft>
                <a:spcPts val="0"/>
              </a:spcAft>
              <a:buNone/>
            </a:pPr>
            <a:r>
              <a:rPr lang="en" sz="1000">
                <a:solidFill>
                  <a:schemeClr val="dk1"/>
                </a:solidFill>
              </a:rPr>
              <a:t>These give an insight into how much of the state space DFBnB explores before finding the optimal path. The DFBnB algo is Optimal and Complete when the heuristic is Admissible.</a:t>
            </a:r>
            <a:endParaRPr sz="1000">
              <a:solidFill>
                <a:schemeClr val="dk1"/>
              </a:solidFill>
            </a:endParaRPr>
          </a:p>
        </p:txBody>
      </p:sp>
      <p:sp>
        <p:nvSpPr>
          <p:cNvPr id="64" name="Google Shape;64;p14"/>
          <p:cNvSpPr txBox="1"/>
          <p:nvPr/>
        </p:nvSpPr>
        <p:spPr>
          <a:xfrm>
            <a:off x="3798600" y="63800"/>
            <a:ext cx="3000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1"/>
                </a:solidFill>
              </a:rPr>
              <a:t>DFBnB</a:t>
            </a:r>
            <a:endParaRPr b="1" sz="2000"/>
          </a:p>
        </p:txBody>
      </p:sp>
      <p:pic>
        <p:nvPicPr>
          <p:cNvPr id="65" name="Google Shape;65;p14"/>
          <p:cNvPicPr preferRelativeResize="0"/>
          <p:nvPr/>
        </p:nvPicPr>
        <p:blipFill>
          <a:blip r:embed="rId6">
            <a:alphaModFix/>
          </a:blip>
          <a:stretch>
            <a:fillRect/>
          </a:stretch>
        </p:blipFill>
        <p:spPr>
          <a:xfrm>
            <a:off x="6448825" y="2573302"/>
            <a:ext cx="2639900" cy="208197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pic>
        <p:nvPicPr>
          <p:cNvPr id="70" name="Google Shape;70;p15"/>
          <p:cNvPicPr preferRelativeResize="0"/>
          <p:nvPr/>
        </p:nvPicPr>
        <p:blipFill>
          <a:blip r:embed="rId3">
            <a:alphaModFix/>
          </a:blip>
          <a:stretch>
            <a:fillRect/>
          </a:stretch>
        </p:blipFill>
        <p:spPr>
          <a:xfrm>
            <a:off x="152400" y="228600"/>
            <a:ext cx="3000000" cy="2250000"/>
          </a:xfrm>
          <a:prstGeom prst="rect">
            <a:avLst/>
          </a:prstGeom>
          <a:noFill/>
          <a:ln>
            <a:noFill/>
          </a:ln>
        </p:spPr>
      </p:pic>
      <p:pic>
        <p:nvPicPr>
          <p:cNvPr id="71" name="Google Shape;71;p15"/>
          <p:cNvPicPr preferRelativeResize="0"/>
          <p:nvPr/>
        </p:nvPicPr>
        <p:blipFill>
          <a:blip r:embed="rId4">
            <a:alphaModFix/>
          </a:blip>
          <a:stretch>
            <a:fillRect/>
          </a:stretch>
        </p:blipFill>
        <p:spPr>
          <a:xfrm>
            <a:off x="152400" y="2609725"/>
            <a:ext cx="3000000" cy="2250018"/>
          </a:xfrm>
          <a:prstGeom prst="rect">
            <a:avLst/>
          </a:prstGeom>
          <a:noFill/>
          <a:ln>
            <a:noFill/>
          </a:ln>
        </p:spPr>
      </p:pic>
      <p:pic>
        <p:nvPicPr>
          <p:cNvPr id="72" name="Google Shape;72;p15"/>
          <p:cNvPicPr preferRelativeResize="0"/>
          <p:nvPr/>
        </p:nvPicPr>
        <p:blipFill>
          <a:blip r:embed="rId5">
            <a:alphaModFix/>
          </a:blip>
          <a:stretch>
            <a:fillRect/>
          </a:stretch>
        </p:blipFill>
        <p:spPr>
          <a:xfrm>
            <a:off x="7079000" y="0"/>
            <a:ext cx="1747350" cy="1747350"/>
          </a:xfrm>
          <a:prstGeom prst="rect">
            <a:avLst/>
          </a:prstGeom>
          <a:noFill/>
          <a:ln>
            <a:noFill/>
          </a:ln>
        </p:spPr>
      </p:pic>
      <p:sp>
        <p:nvSpPr>
          <p:cNvPr id="73" name="Google Shape;73;p15"/>
          <p:cNvSpPr txBox="1"/>
          <p:nvPr/>
        </p:nvSpPr>
        <p:spPr>
          <a:xfrm>
            <a:off x="-345800" y="-278375"/>
            <a:ext cx="6263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sp>
        <p:nvSpPr>
          <p:cNvPr id="74" name="Google Shape;74;p15"/>
          <p:cNvSpPr txBox="1"/>
          <p:nvPr/>
        </p:nvSpPr>
        <p:spPr>
          <a:xfrm>
            <a:off x="3263925" y="442300"/>
            <a:ext cx="3000000" cy="464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solidFill>
                  <a:schemeClr val="dk1"/>
                </a:solidFill>
              </a:rPr>
              <a:t>Iterative Deepening A* (IDA*)</a:t>
            </a:r>
            <a:r>
              <a:rPr lang="en" sz="1000">
                <a:solidFill>
                  <a:schemeClr val="dk1"/>
                </a:solidFill>
              </a:rPr>
              <a:t> is a graph search algorithm that combines the space-efficiency of depth-first search with the optimality and heuristic guidance of the A* algorithm. </a:t>
            </a:r>
            <a:endParaRPr sz="1000">
              <a:solidFill>
                <a:schemeClr val="dk1"/>
              </a:solidFill>
            </a:endParaRPr>
          </a:p>
          <a:p>
            <a:pPr indent="0" lvl="0" marL="0" rtl="0" algn="l">
              <a:spcBef>
                <a:spcPts val="0"/>
              </a:spcBef>
              <a:spcAft>
                <a:spcPts val="0"/>
              </a:spcAft>
              <a:buNone/>
            </a:pPr>
            <a:r>
              <a:t/>
            </a:r>
            <a:endParaRPr sz="1000">
              <a:solidFill>
                <a:schemeClr val="dk1"/>
              </a:solidFill>
            </a:endParaRPr>
          </a:p>
          <a:p>
            <a:pPr indent="0" lvl="0" marL="0" rtl="0" algn="l">
              <a:spcBef>
                <a:spcPts val="0"/>
              </a:spcBef>
              <a:spcAft>
                <a:spcPts val="0"/>
              </a:spcAft>
              <a:buNone/>
            </a:pPr>
            <a:r>
              <a:rPr lang="en" sz="1000">
                <a:solidFill>
                  <a:schemeClr val="dk1"/>
                </a:solidFill>
              </a:rPr>
              <a:t>Instead of maintaining a full open list like A*, IDA* performs repeated depth-limited searches, where the limit is determined by the minimum f(n) value that exceeds the current threshold.</a:t>
            </a:r>
            <a:endParaRPr sz="1000">
              <a:solidFill>
                <a:schemeClr val="dk1"/>
              </a:solidFill>
            </a:endParaRPr>
          </a:p>
          <a:p>
            <a:pPr indent="0" lvl="0" marL="0" rtl="0" algn="l">
              <a:spcBef>
                <a:spcPts val="0"/>
              </a:spcBef>
              <a:spcAft>
                <a:spcPts val="0"/>
              </a:spcAft>
              <a:buClr>
                <a:schemeClr val="dk1"/>
              </a:buClr>
              <a:buSzPts val="1100"/>
              <a:buFont typeface="Arial"/>
              <a:buNone/>
            </a:pPr>
            <a:r>
              <a:rPr lang="en" sz="1000">
                <a:solidFill>
                  <a:schemeClr val="dk1"/>
                </a:solidFill>
              </a:rPr>
              <a:t>f(n) = d(n) + h(n) </a:t>
            </a:r>
            <a:endParaRPr sz="1000">
              <a:solidFill>
                <a:schemeClr val="dk1"/>
              </a:solidFill>
            </a:endParaRPr>
          </a:p>
          <a:p>
            <a:pPr indent="0" lvl="0" marL="0" rtl="0" algn="l">
              <a:spcBef>
                <a:spcPts val="0"/>
              </a:spcBef>
              <a:spcAft>
                <a:spcPts val="0"/>
              </a:spcAft>
              <a:buNone/>
            </a:pPr>
            <a:r>
              <a:rPr lang="en" sz="1000">
                <a:solidFill>
                  <a:schemeClr val="dk1"/>
                </a:solidFill>
              </a:rPr>
              <a:t>Here, d(n) = cost to reach node n, and, h(n) is the estimate of the cost from n to the goal state.</a:t>
            </a:r>
            <a:endParaRPr sz="1000">
              <a:solidFill>
                <a:schemeClr val="dk1"/>
              </a:solidFill>
            </a:endParaRPr>
          </a:p>
          <a:p>
            <a:pPr indent="0" lvl="0" marL="0" rtl="0" algn="l">
              <a:spcBef>
                <a:spcPts val="0"/>
              </a:spcBef>
              <a:spcAft>
                <a:spcPts val="0"/>
              </a:spcAft>
              <a:buNone/>
            </a:pPr>
            <a:r>
              <a:rPr lang="en" sz="1000">
                <a:solidFill>
                  <a:schemeClr val="dk1"/>
                </a:solidFill>
              </a:rPr>
              <a:t>In our implementation, we use the </a:t>
            </a:r>
            <a:r>
              <a:rPr b="1" lang="en" sz="1000">
                <a:solidFill>
                  <a:schemeClr val="dk1"/>
                </a:solidFill>
              </a:rPr>
              <a:t>Manhattan distance</a:t>
            </a:r>
            <a:r>
              <a:rPr lang="en" sz="1000">
                <a:solidFill>
                  <a:schemeClr val="dk1"/>
                </a:solidFill>
              </a:rPr>
              <a:t> as the heuristic function. </a:t>
            </a:r>
            <a:r>
              <a:rPr lang="en" sz="1000">
                <a:solidFill>
                  <a:schemeClr val="dk1"/>
                </a:solidFill>
              </a:rPr>
              <a:t>This enables IDA* to prune large portions of the search space while guaranteeing optimality. As a result, the algorithm explores significantly fewer nodes and consumes less memory compared to traditional A*, making it suitable for memory-constrained or real-time applications.</a:t>
            </a:r>
            <a:endParaRPr sz="1000">
              <a:solidFill>
                <a:schemeClr val="dk1"/>
              </a:solidFill>
            </a:endParaRPr>
          </a:p>
          <a:p>
            <a:pPr indent="0" lvl="0" marL="0" rtl="0" algn="l">
              <a:spcBef>
                <a:spcPts val="0"/>
              </a:spcBef>
              <a:spcAft>
                <a:spcPts val="0"/>
              </a:spcAft>
              <a:buNone/>
            </a:pPr>
            <a:r>
              <a:t/>
            </a:r>
            <a:endParaRPr sz="1000">
              <a:solidFill>
                <a:schemeClr val="dk1"/>
              </a:solidFill>
            </a:endParaRPr>
          </a:p>
          <a:p>
            <a:pPr indent="0" lvl="0" marL="0" rtl="0" algn="l">
              <a:spcBef>
                <a:spcPts val="0"/>
              </a:spcBef>
              <a:spcAft>
                <a:spcPts val="0"/>
              </a:spcAft>
              <a:buClr>
                <a:schemeClr val="dk1"/>
              </a:buClr>
              <a:buSzPts val="1100"/>
              <a:buFont typeface="Arial"/>
              <a:buNone/>
            </a:pPr>
            <a:r>
              <a:rPr lang="en" sz="1000">
                <a:solidFill>
                  <a:schemeClr val="dk1"/>
                </a:solidFill>
              </a:rPr>
              <a:t>The 1st graph shows the </a:t>
            </a:r>
            <a:r>
              <a:rPr b="1" lang="en" sz="1000">
                <a:solidFill>
                  <a:schemeClr val="dk1"/>
                </a:solidFill>
              </a:rPr>
              <a:t>execution time</a:t>
            </a:r>
            <a:r>
              <a:rPr lang="en" sz="1000">
                <a:solidFill>
                  <a:schemeClr val="dk1"/>
                </a:solidFill>
              </a:rPr>
              <a:t> for each of the 5 independent runs of the IDA* algorithm.</a:t>
            </a:r>
            <a:endParaRPr sz="1000">
              <a:solidFill>
                <a:schemeClr val="dk1"/>
              </a:solidFill>
            </a:endParaRPr>
          </a:p>
          <a:p>
            <a:pPr indent="0" lvl="0" marL="0" rtl="0" algn="l">
              <a:spcBef>
                <a:spcPts val="0"/>
              </a:spcBef>
              <a:spcAft>
                <a:spcPts val="0"/>
              </a:spcAft>
              <a:buClr>
                <a:schemeClr val="dk1"/>
              </a:buClr>
              <a:buSzPts val="1100"/>
              <a:buFont typeface="Arial"/>
              <a:buNone/>
            </a:pPr>
            <a:r>
              <a:t/>
            </a:r>
            <a:endParaRPr sz="1000">
              <a:solidFill>
                <a:schemeClr val="dk1"/>
              </a:solidFill>
            </a:endParaRPr>
          </a:p>
          <a:p>
            <a:pPr indent="0" lvl="0" marL="0" rtl="0" algn="l">
              <a:spcBef>
                <a:spcPts val="0"/>
              </a:spcBef>
              <a:spcAft>
                <a:spcPts val="0"/>
              </a:spcAft>
              <a:buNone/>
            </a:pPr>
            <a:r>
              <a:rPr lang="en" sz="1000">
                <a:solidFill>
                  <a:schemeClr val="dk1"/>
                </a:solidFill>
              </a:rPr>
              <a:t>The 2nd graph shows the total number of nodes covered by the algorithm in each iteration to go to the goal state. In each iteration, we have changed the position of the goal state but they match the respective iteration in DFBnB algorithm.</a:t>
            </a:r>
            <a:endParaRPr sz="1000">
              <a:solidFill>
                <a:schemeClr val="dk1"/>
              </a:solidFill>
            </a:endParaRPr>
          </a:p>
        </p:txBody>
      </p:sp>
      <p:sp>
        <p:nvSpPr>
          <p:cNvPr id="75" name="Google Shape;75;p15"/>
          <p:cNvSpPr txBox="1"/>
          <p:nvPr/>
        </p:nvSpPr>
        <p:spPr>
          <a:xfrm>
            <a:off x="3561313" y="74750"/>
            <a:ext cx="3000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1"/>
                </a:solidFill>
              </a:rPr>
              <a:t>IDA*</a:t>
            </a:r>
            <a:endParaRPr b="1" sz="2000"/>
          </a:p>
        </p:txBody>
      </p:sp>
      <p:pic>
        <p:nvPicPr>
          <p:cNvPr id="76" name="Google Shape;76;p15"/>
          <p:cNvPicPr preferRelativeResize="0"/>
          <p:nvPr/>
        </p:nvPicPr>
        <p:blipFill>
          <a:blip r:embed="rId6">
            <a:alphaModFix/>
          </a:blip>
          <a:stretch>
            <a:fillRect/>
          </a:stretch>
        </p:blipFill>
        <p:spPr>
          <a:xfrm>
            <a:off x="6568725" y="1850550"/>
            <a:ext cx="2443900" cy="32929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title"/>
          </p:nvPr>
        </p:nvSpPr>
        <p:spPr>
          <a:xfrm>
            <a:off x="311700" y="157650"/>
            <a:ext cx="8520600" cy="860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Observations from Experimental Comparison of IDA* and DFBnB on FrozenLake</a:t>
            </a:r>
            <a:endParaRPr/>
          </a:p>
        </p:txBody>
      </p:sp>
      <p:sp>
        <p:nvSpPr>
          <p:cNvPr id="82" name="Google Shape;82;p16"/>
          <p:cNvSpPr txBox="1"/>
          <p:nvPr>
            <p:ph idx="1" type="body"/>
          </p:nvPr>
        </p:nvSpPr>
        <p:spPr>
          <a:xfrm>
            <a:off x="311700" y="1152475"/>
            <a:ext cx="8520600" cy="3866100"/>
          </a:xfrm>
          <a:prstGeom prst="rect">
            <a:avLst/>
          </a:prstGeom>
        </p:spPr>
        <p:txBody>
          <a:bodyPr anchorCtr="0" anchor="t" bIns="91425" lIns="91425" spcFirstLastPara="1" rIns="91425" wrap="square" tIns="91425">
            <a:normAutofit fontScale="77500"/>
          </a:bodyPr>
          <a:lstStyle/>
          <a:p>
            <a:pPr indent="0" lvl="0" marL="0" rtl="0" algn="l">
              <a:spcBef>
                <a:spcPts val="0"/>
              </a:spcBef>
              <a:spcAft>
                <a:spcPts val="0"/>
              </a:spcAft>
              <a:buNone/>
            </a:pPr>
            <a:r>
              <a:rPr lang="en"/>
              <a:t>Each iteration of both IDA* and DFBnB was executed on the same environment setup: identical start state, goal state, and lake (obstacle) placements. However, this environment setup was varied across different iterations to ensure fairness and generality.</a:t>
            </a:r>
            <a:r>
              <a:rPr lang="en"/>
              <a:t> Based on this, following observations can be made:</a:t>
            </a:r>
            <a:endParaRPr/>
          </a:p>
          <a:p>
            <a:pPr indent="-317182" lvl="0" marL="457200" rtl="0" algn="l">
              <a:spcBef>
                <a:spcPts val="1200"/>
              </a:spcBef>
              <a:spcAft>
                <a:spcPts val="0"/>
              </a:spcAft>
              <a:buSzPct val="100000"/>
              <a:buAutoNum type="arabicPeriod"/>
            </a:pPr>
            <a:r>
              <a:rPr lang="en"/>
              <a:t>Despite using the same admissible heuristic, IDA* consistently expanded fewer nodes than DFBnB. This indicates that IDA*'s iterative deepening enables more effective pruning and limits unnecessary exploration compared to DFBnB’s bound-based approach.</a:t>
            </a:r>
            <a:endParaRPr/>
          </a:p>
          <a:p>
            <a:pPr indent="-317182" lvl="0" marL="457200" rtl="0" algn="l">
              <a:spcBef>
                <a:spcPts val="0"/>
              </a:spcBef>
              <a:spcAft>
                <a:spcPts val="0"/>
              </a:spcAft>
              <a:buSzPct val="100000"/>
              <a:buAutoNum type="arabicPeriod"/>
            </a:pPr>
            <a:r>
              <a:rPr lang="en"/>
              <a:t>IDA* was faster in all runs, primarily due to its lower node expansion.</a:t>
            </a:r>
            <a:endParaRPr/>
          </a:p>
          <a:p>
            <a:pPr indent="-317182" lvl="0" marL="457200" rtl="0" algn="l">
              <a:spcBef>
                <a:spcPts val="0"/>
              </a:spcBef>
              <a:spcAft>
                <a:spcPts val="0"/>
              </a:spcAft>
              <a:buSzPct val="100000"/>
              <a:buAutoNum type="arabicPeriod"/>
            </a:pPr>
            <a:r>
              <a:rPr lang="en"/>
              <a:t>Both algorithms are complete and optimal—they reliably find the shortest path when one exists, given the admissible heuristic.</a:t>
            </a:r>
            <a:endParaRPr/>
          </a:p>
          <a:p>
            <a:pPr indent="-317182" lvl="0" marL="457200" rtl="0" algn="l">
              <a:spcBef>
                <a:spcPts val="0"/>
              </a:spcBef>
              <a:spcAft>
                <a:spcPts val="0"/>
              </a:spcAft>
              <a:buSzPct val="100000"/>
              <a:buAutoNum type="arabicPeriod"/>
            </a:pPr>
            <a:r>
              <a:rPr lang="en"/>
              <a:t>IDA* adapts its search space based on incremental f-value thresholds, resulting in balanced and focused exploration. In contrast, DFBnB can prematurely explore deeper branches, especially when the initial bound is loose, leading to sub-optimal paths in early phases of the search.</a:t>
            </a:r>
            <a:endParaRPr/>
          </a:p>
          <a:p>
            <a:pPr indent="-317182" lvl="0" marL="457200" rtl="0" algn="l">
              <a:spcBef>
                <a:spcPts val="0"/>
              </a:spcBef>
              <a:spcAft>
                <a:spcPts val="0"/>
              </a:spcAft>
              <a:buSzPct val="100000"/>
              <a:buAutoNum type="arabicPeriod"/>
            </a:pPr>
            <a:r>
              <a:rPr lang="en"/>
              <a:t>IDA* is more memory efficient than DFBnB as DFBnB has additional overhead from maintaining best-cost bounds and visited paths.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pic>
        <p:nvPicPr>
          <p:cNvPr id="87" name="Google Shape;87;p17"/>
          <p:cNvPicPr preferRelativeResize="0"/>
          <p:nvPr/>
        </p:nvPicPr>
        <p:blipFill>
          <a:blip r:embed="rId3">
            <a:alphaModFix/>
          </a:blip>
          <a:stretch>
            <a:fillRect/>
          </a:stretch>
        </p:blipFill>
        <p:spPr>
          <a:xfrm>
            <a:off x="0" y="152400"/>
            <a:ext cx="3057624" cy="2293225"/>
          </a:xfrm>
          <a:prstGeom prst="rect">
            <a:avLst/>
          </a:prstGeom>
          <a:noFill/>
          <a:ln>
            <a:noFill/>
          </a:ln>
        </p:spPr>
      </p:pic>
      <p:pic>
        <p:nvPicPr>
          <p:cNvPr id="88" name="Google Shape;88;p17"/>
          <p:cNvPicPr preferRelativeResize="0"/>
          <p:nvPr/>
        </p:nvPicPr>
        <p:blipFill>
          <a:blip r:embed="rId4">
            <a:alphaModFix/>
          </a:blip>
          <a:stretch>
            <a:fillRect/>
          </a:stretch>
        </p:blipFill>
        <p:spPr>
          <a:xfrm>
            <a:off x="0" y="2508175"/>
            <a:ext cx="3057624" cy="2293232"/>
          </a:xfrm>
          <a:prstGeom prst="rect">
            <a:avLst/>
          </a:prstGeom>
          <a:noFill/>
          <a:ln>
            <a:noFill/>
          </a:ln>
        </p:spPr>
      </p:pic>
      <p:pic>
        <p:nvPicPr>
          <p:cNvPr id="89" name="Google Shape;89;p17"/>
          <p:cNvPicPr preferRelativeResize="0"/>
          <p:nvPr/>
        </p:nvPicPr>
        <p:blipFill rotWithShape="1">
          <a:blip r:embed="rId5">
            <a:alphaModFix/>
          </a:blip>
          <a:srcRect b="0" l="6530" r="5926" t="0"/>
          <a:stretch/>
        </p:blipFill>
        <p:spPr>
          <a:xfrm>
            <a:off x="6263925" y="190425"/>
            <a:ext cx="2911601" cy="2217200"/>
          </a:xfrm>
          <a:prstGeom prst="rect">
            <a:avLst/>
          </a:prstGeom>
          <a:noFill/>
          <a:ln>
            <a:noFill/>
          </a:ln>
        </p:spPr>
      </p:pic>
      <p:sp>
        <p:nvSpPr>
          <p:cNvPr id="90" name="Google Shape;90;p17"/>
          <p:cNvSpPr txBox="1"/>
          <p:nvPr/>
        </p:nvSpPr>
        <p:spPr>
          <a:xfrm>
            <a:off x="-2270525" y="-343625"/>
            <a:ext cx="6263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sp>
        <p:nvSpPr>
          <p:cNvPr id="91" name="Google Shape;91;p17"/>
          <p:cNvSpPr txBox="1"/>
          <p:nvPr/>
        </p:nvSpPr>
        <p:spPr>
          <a:xfrm>
            <a:off x="3561313" y="-1450"/>
            <a:ext cx="3000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1"/>
                </a:solidFill>
              </a:rPr>
              <a:t>Hill Climbing</a:t>
            </a:r>
            <a:endParaRPr b="1" sz="2000"/>
          </a:p>
        </p:txBody>
      </p:sp>
      <p:sp>
        <p:nvSpPr>
          <p:cNvPr id="92" name="Google Shape;92;p17"/>
          <p:cNvSpPr txBox="1"/>
          <p:nvPr/>
        </p:nvSpPr>
        <p:spPr>
          <a:xfrm>
            <a:off x="3122450" y="289900"/>
            <a:ext cx="3141600" cy="487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sz="1000">
                <a:solidFill>
                  <a:schemeClr val="dk1"/>
                </a:solidFill>
              </a:rPr>
              <a:t>We address the TSP using </a:t>
            </a:r>
            <a:r>
              <a:rPr b="1" lang="en" sz="1000">
                <a:solidFill>
                  <a:schemeClr val="dk1"/>
                </a:solidFill>
              </a:rPr>
              <a:t>Steepest Ascent </a:t>
            </a:r>
            <a:r>
              <a:rPr b="1" lang="en" sz="1000">
                <a:solidFill>
                  <a:schemeClr val="dk1"/>
                </a:solidFill>
              </a:rPr>
              <a:t>Hill Climbing</a:t>
            </a:r>
            <a:r>
              <a:rPr lang="en" sz="1000">
                <a:solidFill>
                  <a:schemeClr val="dk1"/>
                </a:solidFill>
              </a:rPr>
              <a:t>. The algorithm initializes with a </a:t>
            </a:r>
            <a:r>
              <a:rPr b="1" lang="en" sz="1000">
                <a:solidFill>
                  <a:schemeClr val="dk1"/>
                </a:solidFill>
              </a:rPr>
              <a:t>random permutation</a:t>
            </a:r>
            <a:r>
              <a:rPr lang="en" sz="1000">
                <a:solidFill>
                  <a:schemeClr val="dk1"/>
                </a:solidFill>
              </a:rPr>
              <a:t> of cities (which satisfies the TSP constraints—each city is visited exactly once, and the tour returns to the starting point). We iteratively improve this solution by </a:t>
            </a:r>
            <a:r>
              <a:rPr b="1" lang="en" sz="1000">
                <a:solidFill>
                  <a:schemeClr val="dk1"/>
                </a:solidFill>
              </a:rPr>
              <a:t>exploring its neighborhood</a:t>
            </a:r>
            <a:r>
              <a:rPr lang="en" sz="1000">
                <a:solidFill>
                  <a:schemeClr val="dk1"/>
                </a:solidFill>
              </a:rPr>
              <a:t>, i.e. all possible pairwise city swaps within the tour. For each iteration, the algorithm evaluates the total tour length (cost) of all neighbors and selects the </a:t>
            </a:r>
            <a:r>
              <a:rPr b="1" lang="en" sz="1000">
                <a:solidFill>
                  <a:schemeClr val="dk1"/>
                </a:solidFill>
              </a:rPr>
              <a:t>best node</a:t>
            </a:r>
            <a:r>
              <a:rPr lang="en" sz="1000">
                <a:solidFill>
                  <a:schemeClr val="dk1"/>
                </a:solidFill>
              </a:rPr>
              <a:t> with a lower cost than the current tour where only the best improving move is accepted.</a:t>
            </a:r>
            <a:endParaRPr sz="10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000">
                <a:solidFill>
                  <a:schemeClr val="dk1"/>
                </a:solidFill>
              </a:rPr>
              <a:t>This process continues </a:t>
            </a:r>
            <a:r>
              <a:rPr b="1" lang="en" sz="1000">
                <a:solidFill>
                  <a:schemeClr val="dk1"/>
                </a:solidFill>
              </a:rPr>
              <a:t>greedily</a:t>
            </a:r>
            <a:r>
              <a:rPr lang="en" sz="1000">
                <a:solidFill>
                  <a:schemeClr val="dk1"/>
                </a:solidFill>
              </a:rPr>
              <a:t> and terminates when there is no neighboring configuration yielding a lower cost than the current one. Importantly, throughout the search, all intermediate configurations remain valid solutions to the TSP.</a:t>
            </a:r>
            <a:endParaRPr sz="1000">
              <a:solidFill>
                <a:schemeClr val="dk1"/>
              </a:solidFill>
            </a:endParaRPr>
          </a:p>
          <a:p>
            <a:pPr indent="0" lvl="0" marL="0" rtl="0" algn="l">
              <a:lnSpc>
                <a:spcPct val="115000"/>
              </a:lnSpc>
              <a:spcBef>
                <a:spcPts val="1200"/>
              </a:spcBef>
              <a:spcAft>
                <a:spcPts val="0"/>
              </a:spcAft>
              <a:buNone/>
            </a:pPr>
            <a:r>
              <a:rPr lang="en" sz="1000">
                <a:solidFill>
                  <a:schemeClr val="dk1"/>
                </a:solidFill>
              </a:rPr>
              <a:t>This form of Hill Climbing is susceptible to getting trapped in </a:t>
            </a:r>
            <a:r>
              <a:rPr b="1" lang="en" sz="1000">
                <a:solidFill>
                  <a:schemeClr val="dk1"/>
                </a:solidFill>
              </a:rPr>
              <a:t>local minima/maxima</a:t>
            </a:r>
            <a:r>
              <a:rPr lang="en" sz="1000">
                <a:solidFill>
                  <a:schemeClr val="dk1"/>
                </a:solidFill>
              </a:rPr>
              <a:t>, it is not complete and does not guarantee the optimal solution .</a:t>
            </a:r>
            <a:endParaRPr sz="1000">
              <a:solidFill>
                <a:schemeClr val="dk1"/>
              </a:solidFill>
            </a:endParaRPr>
          </a:p>
          <a:p>
            <a:pPr indent="0" lvl="0" marL="0" rtl="0" algn="l">
              <a:lnSpc>
                <a:spcPct val="115000"/>
              </a:lnSpc>
              <a:spcBef>
                <a:spcPts val="1200"/>
              </a:spcBef>
              <a:spcAft>
                <a:spcPts val="1200"/>
              </a:spcAft>
              <a:buNone/>
            </a:pPr>
            <a:r>
              <a:rPr lang="en" sz="1000">
                <a:solidFill>
                  <a:schemeClr val="dk1"/>
                </a:solidFill>
              </a:rPr>
              <a:t>For each iteration, a random permutation is taken and we attempt to reach the optimal solution possible. However, using variations of HC could result better results, eg, Stochastic HC.</a:t>
            </a:r>
            <a:endParaRPr sz="1000">
              <a:solidFill>
                <a:schemeClr val="dk1"/>
              </a:solidFill>
            </a:endParaRPr>
          </a:p>
        </p:txBody>
      </p:sp>
      <p:pic>
        <p:nvPicPr>
          <p:cNvPr id="93" name="Google Shape;93;p17"/>
          <p:cNvPicPr preferRelativeResize="0"/>
          <p:nvPr/>
        </p:nvPicPr>
        <p:blipFill>
          <a:blip r:embed="rId6">
            <a:alphaModFix/>
          </a:blip>
          <a:stretch>
            <a:fillRect/>
          </a:stretch>
        </p:blipFill>
        <p:spPr>
          <a:xfrm>
            <a:off x="6232400" y="2560025"/>
            <a:ext cx="2911600" cy="230652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nvSpPr>
        <p:spPr>
          <a:xfrm>
            <a:off x="3889775" y="516800"/>
            <a:ext cx="52542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404040"/>
                </a:solidFill>
                <a:latin typeface="Roboto"/>
                <a:ea typeface="Roboto"/>
                <a:cs typeface="Roboto"/>
                <a:sym typeface="Roboto"/>
              </a:rPr>
              <a:t>Simulated Annealing (SA) is a metaheuristic optimization technique inspired by the physical process of annealing in metallurgy — where a material is heated to a high temperature and then cooled slowly to reach a low-energy crystalline state.</a:t>
            </a:r>
            <a:endParaRPr sz="1200">
              <a:solidFill>
                <a:srgbClr val="404040"/>
              </a:solidFill>
              <a:latin typeface="Roboto"/>
              <a:ea typeface="Roboto"/>
              <a:cs typeface="Roboto"/>
              <a:sym typeface="Roboto"/>
            </a:endParaRPr>
          </a:p>
          <a:p>
            <a:pPr indent="0" lvl="0" marL="0" rtl="0" algn="l">
              <a:spcBef>
                <a:spcPts val="0"/>
              </a:spcBef>
              <a:spcAft>
                <a:spcPts val="0"/>
              </a:spcAft>
              <a:buNone/>
            </a:pPr>
            <a:r>
              <a:rPr lang="en" sz="1200">
                <a:solidFill>
                  <a:srgbClr val="404040"/>
                </a:solidFill>
                <a:latin typeface="Roboto"/>
                <a:ea typeface="Roboto"/>
                <a:cs typeface="Roboto"/>
                <a:sym typeface="Roboto"/>
              </a:rPr>
              <a:t>In optimization, SA is used to escape local minima by allowing probabilistic acceptance of worse solutions early on, with decreasing probability as the "temperature" reduces.</a:t>
            </a:r>
            <a:endParaRPr sz="1200">
              <a:solidFill>
                <a:srgbClr val="404040"/>
              </a:solidFill>
              <a:latin typeface="Roboto"/>
              <a:ea typeface="Roboto"/>
              <a:cs typeface="Roboto"/>
              <a:sym typeface="Roboto"/>
            </a:endParaRPr>
          </a:p>
          <a:p>
            <a:pPr indent="0" lvl="0" marL="0" rtl="0" algn="l">
              <a:spcBef>
                <a:spcPts val="0"/>
              </a:spcBef>
              <a:spcAft>
                <a:spcPts val="0"/>
              </a:spcAft>
              <a:buNone/>
            </a:pPr>
            <a:r>
              <a:rPr lang="en" sz="1200">
                <a:solidFill>
                  <a:srgbClr val="404040"/>
                </a:solidFill>
                <a:latin typeface="Roboto"/>
                <a:ea typeface="Roboto"/>
                <a:cs typeface="Roboto"/>
                <a:sym typeface="Roboto"/>
              </a:rPr>
              <a:t>The acceptance criteria in Simulated Annealing (SA) determine whether a newly generated solution should replace the current one — a decision that's crucial for balancing exploration (trying diverse solutions) and exploitation (refining good solutions).</a:t>
            </a:r>
            <a:endParaRPr sz="1200">
              <a:solidFill>
                <a:srgbClr val="404040"/>
              </a:solidFill>
              <a:latin typeface="Roboto"/>
              <a:ea typeface="Roboto"/>
              <a:cs typeface="Roboto"/>
              <a:sym typeface="Roboto"/>
            </a:endParaRPr>
          </a:p>
          <a:p>
            <a:pPr indent="0" lvl="0" marL="0" rtl="0" algn="l">
              <a:spcBef>
                <a:spcPts val="0"/>
              </a:spcBef>
              <a:spcAft>
                <a:spcPts val="0"/>
              </a:spcAft>
              <a:buNone/>
            </a:pPr>
            <a:r>
              <a:rPr lang="en" sz="1200">
                <a:solidFill>
                  <a:srgbClr val="404040"/>
                </a:solidFill>
                <a:latin typeface="Roboto"/>
                <a:ea typeface="Roboto"/>
                <a:cs typeface="Roboto"/>
                <a:sym typeface="Roboto"/>
              </a:rPr>
              <a:t>1. </a:t>
            </a:r>
            <a:r>
              <a:rPr lang="en" sz="1200">
                <a:solidFill>
                  <a:srgbClr val="404040"/>
                </a:solidFill>
                <a:latin typeface="Roboto"/>
                <a:ea typeface="Roboto"/>
                <a:cs typeface="Roboto"/>
                <a:sym typeface="Roboto"/>
              </a:rPr>
              <a:t>If the new solution is better (i.e., it has a lower cost or shorter distance in TSP), it is always accepted. This ensures that the algorithm continues improving the solution whenever possible.</a:t>
            </a:r>
            <a:endParaRPr sz="1200">
              <a:solidFill>
                <a:srgbClr val="404040"/>
              </a:solidFill>
              <a:latin typeface="Roboto"/>
              <a:ea typeface="Roboto"/>
              <a:cs typeface="Roboto"/>
              <a:sym typeface="Roboto"/>
            </a:endParaRPr>
          </a:p>
        </p:txBody>
      </p:sp>
      <p:sp>
        <p:nvSpPr>
          <p:cNvPr id="99" name="Google Shape;99;p18"/>
          <p:cNvSpPr txBox="1"/>
          <p:nvPr/>
        </p:nvSpPr>
        <p:spPr>
          <a:xfrm>
            <a:off x="3889763" y="85700"/>
            <a:ext cx="3000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1"/>
                </a:solidFill>
              </a:rPr>
              <a:t>Simulated Annealing</a:t>
            </a:r>
            <a:endParaRPr b="1" sz="2000"/>
          </a:p>
        </p:txBody>
      </p:sp>
      <p:pic>
        <p:nvPicPr>
          <p:cNvPr id="100" name="Google Shape;100;p18"/>
          <p:cNvPicPr preferRelativeResize="0"/>
          <p:nvPr/>
        </p:nvPicPr>
        <p:blipFill>
          <a:blip r:embed="rId3">
            <a:alphaModFix/>
          </a:blip>
          <a:stretch>
            <a:fillRect/>
          </a:stretch>
        </p:blipFill>
        <p:spPr>
          <a:xfrm>
            <a:off x="0" y="2378327"/>
            <a:ext cx="3889775" cy="2383627"/>
          </a:xfrm>
          <a:prstGeom prst="rect">
            <a:avLst/>
          </a:prstGeom>
          <a:noFill/>
          <a:ln>
            <a:noFill/>
          </a:ln>
        </p:spPr>
      </p:pic>
      <p:pic>
        <p:nvPicPr>
          <p:cNvPr id="101" name="Google Shape;101;p18"/>
          <p:cNvPicPr preferRelativeResize="0"/>
          <p:nvPr/>
        </p:nvPicPr>
        <p:blipFill>
          <a:blip r:embed="rId4">
            <a:alphaModFix/>
          </a:blip>
          <a:stretch>
            <a:fillRect/>
          </a:stretch>
        </p:blipFill>
        <p:spPr>
          <a:xfrm>
            <a:off x="0" y="0"/>
            <a:ext cx="3889775" cy="2022163"/>
          </a:xfrm>
          <a:prstGeom prst="rect">
            <a:avLst/>
          </a:prstGeom>
          <a:noFill/>
          <a:ln>
            <a:noFill/>
          </a:ln>
        </p:spPr>
      </p:pic>
      <p:pic>
        <p:nvPicPr>
          <p:cNvPr id="102" name="Google Shape;102;p18" title="sa_alpha_1.gif"/>
          <p:cNvPicPr preferRelativeResize="0"/>
          <p:nvPr/>
        </p:nvPicPr>
        <p:blipFill rotWithShape="1">
          <a:blip r:embed="rId5">
            <a:alphaModFix/>
          </a:blip>
          <a:srcRect b="0" l="4714" r="6499" t="4058"/>
          <a:stretch/>
        </p:blipFill>
        <p:spPr>
          <a:xfrm>
            <a:off x="6450700" y="3203475"/>
            <a:ext cx="2693276" cy="1940025"/>
          </a:xfrm>
          <a:prstGeom prst="rect">
            <a:avLst/>
          </a:prstGeom>
          <a:noFill/>
          <a:ln>
            <a:noFill/>
          </a:ln>
        </p:spPr>
      </p:pic>
      <p:sp>
        <p:nvSpPr>
          <p:cNvPr id="103" name="Google Shape;103;p18"/>
          <p:cNvSpPr txBox="1"/>
          <p:nvPr/>
        </p:nvSpPr>
        <p:spPr>
          <a:xfrm>
            <a:off x="3889775" y="3108438"/>
            <a:ext cx="25608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404040"/>
                </a:solidFill>
                <a:latin typeface="Roboto"/>
                <a:ea typeface="Roboto"/>
                <a:cs typeface="Roboto"/>
                <a:sym typeface="Roboto"/>
              </a:rPr>
              <a:t>2. </a:t>
            </a:r>
            <a:r>
              <a:rPr lang="en" sz="1200">
                <a:solidFill>
                  <a:srgbClr val="404040"/>
                </a:solidFill>
                <a:latin typeface="Roboto"/>
                <a:ea typeface="Roboto"/>
                <a:cs typeface="Roboto"/>
                <a:sym typeface="Roboto"/>
              </a:rPr>
              <a:t>If the new solution is worse, it may still be accepted with a certain probability, given by the Boltzmann-like formula:</a:t>
            </a:r>
            <a:endParaRPr sz="1200">
              <a:solidFill>
                <a:srgbClr val="404040"/>
              </a:solidFill>
              <a:latin typeface="Roboto"/>
              <a:ea typeface="Roboto"/>
              <a:cs typeface="Roboto"/>
              <a:sym typeface="Roboto"/>
            </a:endParaRPr>
          </a:p>
        </p:txBody>
      </p:sp>
      <p:pic>
        <p:nvPicPr>
          <p:cNvPr id="104" name="Google Shape;104;p18"/>
          <p:cNvPicPr preferRelativeResize="0"/>
          <p:nvPr/>
        </p:nvPicPr>
        <p:blipFill>
          <a:blip r:embed="rId6">
            <a:alphaModFix/>
          </a:blip>
          <a:stretch>
            <a:fillRect/>
          </a:stretch>
        </p:blipFill>
        <p:spPr>
          <a:xfrm>
            <a:off x="4085975" y="4031838"/>
            <a:ext cx="1590675" cy="4476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9"/>
          <p:cNvSpPr txBox="1"/>
          <p:nvPr>
            <p:ph idx="1" type="body"/>
          </p:nvPr>
        </p:nvSpPr>
        <p:spPr>
          <a:xfrm>
            <a:off x="4239175" y="0"/>
            <a:ext cx="4904700" cy="5143500"/>
          </a:xfrm>
          <a:prstGeom prst="rect">
            <a:avLst/>
          </a:prstGeom>
        </p:spPr>
        <p:txBody>
          <a:bodyPr anchorCtr="0" anchor="t" bIns="91425" lIns="91425" spcFirstLastPara="1" rIns="91425" wrap="square" tIns="91425">
            <a:normAutofit fontScale="62500" lnSpcReduction="20000"/>
          </a:bodyPr>
          <a:lstStyle/>
          <a:p>
            <a:pPr indent="0" lvl="0" marL="0" rtl="0" algn="l">
              <a:spcBef>
                <a:spcPts val="0"/>
              </a:spcBef>
              <a:spcAft>
                <a:spcPts val="0"/>
              </a:spcAft>
              <a:buNone/>
            </a:pPr>
            <a:r>
              <a:rPr lang="en">
                <a:solidFill>
                  <a:schemeClr val="dk1"/>
                </a:solidFill>
              </a:rPr>
              <a:t>The performance of Simulated Annealing (SA) in solving the TSP is significantly influenced by the choice of initial temperature and cooling rate (alpha). </a:t>
            </a:r>
            <a:endParaRPr>
              <a:solidFill>
                <a:schemeClr val="dk1"/>
              </a:solidFill>
            </a:endParaRPr>
          </a:p>
          <a:p>
            <a:pPr indent="0" lvl="0" marL="0" rtl="0" algn="l">
              <a:spcBef>
                <a:spcPts val="1200"/>
              </a:spcBef>
              <a:spcAft>
                <a:spcPts val="0"/>
              </a:spcAft>
              <a:buNone/>
            </a:pPr>
            <a:r>
              <a:rPr lang="en">
                <a:solidFill>
                  <a:schemeClr val="dk1"/>
                </a:solidFill>
              </a:rPr>
              <a:t>The initial temperature governs the extent of early exploration — higher values (e.g., 5000) permit more frequent acceptance of worse solutions, enabling the algorithm to escape local minima, but at the cost of longer convergence time. However, lower temperatures (e.g., 200) reduce exploration, making the algorithm faster but prone to getting stuck in suboptimal regions of the solution space. </a:t>
            </a:r>
            <a:endParaRPr>
              <a:solidFill>
                <a:schemeClr val="dk1"/>
              </a:solidFill>
            </a:endParaRPr>
          </a:p>
          <a:p>
            <a:pPr indent="0" lvl="0" marL="0" rtl="0" algn="l">
              <a:spcBef>
                <a:spcPts val="1200"/>
              </a:spcBef>
              <a:spcAft>
                <a:spcPts val="0"/>
              </a:spcAft>
              <a:buNone/>
            </a:pPr>
            <a:r>
              <a:rPr lang="en">
                <a:solidFill>
                  <a:schemeClr val="dk1"/>
                </a:solidFill>
              </a:rPr>
              <a:t>This is evident in the first graph, where a mid-range temperature of 1000 balances exploration and convergence, achieving the best average tour distance, while very high or very low temperatures degrade performance either due to stagnation or excessive time. </a:t>
            </a:r>
            <a:endParaRPr>
              <a:solidFill>
                <a:schemeClr val="dk1"/>
              </a:solidFill>
            </a:endParaRPr>
          </a:p>
          <a:p>
            <a:pPr indent="0" lvl="0" marL="0" rtl="0" algn="l">
              <a:spcBef>
                <a:spcPts val="1200"/>
              </a:spcBef>
              <a:spcAft>
                <a:spcPts val="0"/>
              </a:spcAft>
              <a:buNone/>
            </a:pPr>
            <a:r>
              <a:rPr lang="en">
                <a:solidFill>
                  <a:schemeClr val="dk1"/>
                </a:solidFill>
              </a:rPr>
              <a:t>The second graph explores the effect of varying the cooling rate alpha, which dictates how quickly the temperature decreases. A slower cooling rate (alpha = 0.99) extends the exploration phase, improving solution quality but significantly increasing computation time, as seen from the long execution time and the best tour distance achieved. On the other hand, a faster cooling rate (alpha = 0.90) results in quicker convergence, but at the expense of suboptimal tour distances, indicating premature convergence. </a:t>
            </a:r>
            <a:endParaRPr>
              <a:solidFill>
                <a:schemeClr val="dk1"/>
              </a:solidFill>
            </a:endParaRPr>
          </a:p>
          <a:p>
            <a:pPr indent="0" lvl="0" marL="0" rtl="0" algn="l">
              <a:spcBef>
                <a:spcPts val="1200"/>
              </a:spcBef>
              <a:spcAft>
                <a:spcPts val="1200"/>
              </a:spcAft>
              <a:buNone/>
            </a:pPr>
            <a:r>
              <a:rPr lang="en">
                <a:solidFill>
                  <a:schemeClr val="dk1"/>
                </a:solidFill>
              </a:rPr>
              <a:t>Thus, the graphs collectively highlight a trade-off in SA between solution quality and execution time: effective tuning of temperature and alpha is crucial to balance exploration and exploitation. An ideal setup for TSP requires a moderately high initial temperature (to explore the space freely in early stages) and a gradual cooling schedule (to allow thorough refinement of the solution in later stages).</a:t>
            </a:r>
            <a:endParaRPr>
              <a:solidFill>
                <a:schemeClr val="dk1"/>
              </a:solidFill>
            </a:endParaRPr>
          </a:p>
        </p:txBody>
      </p:sp>
      <p:pic>
        <p:nvPicPr>
          <p:cNvPr id="110" name="Google Shape;110;p19"/>
          <p:cNvPicPr preferRelativeResize="0"/>
          <p:nvPr/>
        </p:nvPicPr>
        <p:blipFill>
          <a:blip r:embed="rId3">
            <a:alphaModFix/>
          </a:blip>
          <a:stretch>
            <a:fillRect/>
          </a:stretch>
        </p:blipFill>
        <p:spPr>
          <a:xfrm>
            <a:off x="152400" y="2859675"/>
            <a:ext cx="3999799" cy="2058913"/>
          </a:xfrm>
          <a:prstGeom prst="rect">
            <a:avLst/>
          </a:prstGeom>
          <a:noFill/>
          <a:ln>
            <a:noFill/>
          </a:ln>
        </p:spPr>
      </p:pic>
      <p:pic>
        <p:nvPicPr>
          <p:cNvPr id="111" name="Google Shape;111;p19"/>
          <p:cNvPicPr preferRelativeResize="0"/>
          <p:nvPr/>
        </p:nvPicPr>
        <p:blipFill>
          <a:blip r:embed="rId4">
            <a:alphaModFix/>
          </a:blip>
          <a:stretch>
            <a:fillRect/>
          </a:stretch>
        </p:blipFill>
        <p:spPr>
          <a:xfrm>
            <a:off x="152400" y="437050"/>
            <a:ext cx="3999800" cy="207936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